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4" r:id="rId5"/>
    <p:sldId id="292" r:id="rId6"/>
    <p:sldId id="300" r:id="rId7"/>
    <p:sldId id="280" r:id="rId8"/>
    <p:sldId id="303" r:id="rId9"/>
    <p:sldId id="304" r:id="rId10"/>
    <p:sldId id="287" r:id="rId11"/>
    <p:sldId id="288" r:id="rId12"/>
    <p:sldId id="289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297" r:id="rId28"/>
    <p:sldId id="320" r:id="rId29"/>
    <p:sldId id="294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2528"/>
    <a:srgbClr val="3B7FB6"/>
    <a:srgbClr val="FD8324"/>
    <a:srgbClr val="51AE4F"/>
    <a:srgbClr val="9751A1"/>
    <a:srgbClr val="744F7A"/>
    <a:srgbClr val="4B4B4B"/>
    <a:srgbClr val="5DAB6A"/>
    <a:srgbClr val="DF453B"/>
    <a:srgbClr val="FC8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87119"/>
  </p:normalViewPr>
  <p:slideViewPr>
    <p:cSldViewPr snapToGrid="0" snapToObjects="1">
      <p:cViewPr varScale="1">
        <p:scale>
          <a:sx n="95" d="100"/>
          <a:sy n="95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929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27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6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canvas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loadings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points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poly.p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2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3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4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pca_sp5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con_hetero_absolute_rel_smooth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_smoot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3B85E-7141-E642-8077-40087A14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5E867-853A-9E40-8362-3514C78B66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B75FE-6B5A-F14A-947E-1A88D732F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6FB3-5E80-6E44-A5EA-430598177A34}"/>
              </a:ext>
            </a:extLst>
          </p:cNvPr>
          <p:cNvSpPr txBox="1"/>
          <p:nvPr/>
        </p:nvSpPr>
        <p:spPr>
          <a:xfrm>
            <a:off x="10405934" y="655274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Claude W. Hamilton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1445477" y="2488067"/>
            <a:ext cx="9544049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1EDDD-865C-704F-914C-F6069B0BE893}"/>
              </a:ext>
            </a:extLst>
          </p:cNvPr>
          <p:cNvGrpSpPr/>
          <p:nvPr/>
        </p:nvGrpSpPr>
        <p:grpSpPr>
          <a:xfrm>
            <a:off x="2582345" y="3137987"/>
            <a:ext cx="7027310" cy="1231947"/>
            <a:chOff x="3866605" y="2570117"/>
            <a:chExt cx="7027310" cy="124097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786F88-7A64-CD4E-A42A-B0971F00BCDA}"/>
                </a:ext>
              </a:extLst>
            </p:cNvPr>
            <p:cNvSpPr/>
            <p:nvPr/>
          </p:nvSpPr>
          <p:spPr>
            <a:xfrm>
              <a:off x="3866605" y="2570117"/>
              <a:ext cx="2304000" cy="1240971"/>
            </a:xfrm>
            <a:prstGeom prst="rect">
              <a:avLst/>
            </a:prstGeom>
            <a:solidFill>
              <a:srgbClr val="DF4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negative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F40B8-7975-F148-AC4A-1AA2E30B1A8E}"/>
                </a:ext>
              </a:extLst>
            </p:cNvPr>
            <p:cNvSpPr/>
            <p:nvPr/>
          </p:nvSpPr>
          <p:spPr>
            <a:xfrm>
              <a:off x="6228260" y="2570117"/>
              <a:ext cx="2304000" cy="1240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neutral</a:t>
              </a:r>
              <a:b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</a:br>
              <a: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799378-1B88-4D41-90D8-50BC25AF761B}"/>
                </a:ext>
              </a:extLst>
            </p:cNvPr>
            <p:cNvSpPr/>
            <p:nvPr/>
          </p:nvSpPr>
          <p:spPr>
            <a:xfrm>
              <a:off x="8589915" y="2570117"/>
              <a:ext cx="2304000" cy="1240971"/>
            </a:xfrm>
            <a:prstGeom prst="rect">
              <a:avLst/>
            </a:prstGeom>
            <a:solidFill>
              <a:srgbClr val="5D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positive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4D276-B858-3E47-90E6-5F477BDDFB8E}"/>
              </a:ext>
            </a:extLst>
          </p:cNvPr>
          <p:cNvSpPr/>
          <p:nvPr/>
        </p:nvSpPr>
        <p:spPr>
          <a:xfrm>
            <a:off x="1695451" y="2183267"/>
            <a:ext cx="9544049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9C3BD4-57CF-1746-8135-D0EB061B8972}"/>
              </a:ext>
            </a:extLst>
          </p:cNvPr>
          <p:cNvSpPr/>
          <p:nvPr/>
        </p:nvSpPr>
        <p:spPr>
          <a:xfrm>
            <a:off x="952500" y="2633662"/>
            <a:ext cx="283571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27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32413" y="2488067"/>
            <a:ext cx="7177398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D968C-62A0-2544-9F53-847E61FBDD4E}"/>
              </a:ext>
            </a:extLst>
          </p:cNvPr>
          <p:cNvSpPr/>
          <p:nvPr/>
        </p:nvSpPr>
        <p:spPr>
          <a:xfrm>
            <a:off x="1483660" y="2488067"/>
            <a:ext cx="2348753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59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45859" y="2488067"/>
            <a:ext cx="4719917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08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8592671" y="2488067"/>
            <a:ext cx="2460811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71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19553-7EA9-D24E-9DF6-6C821B36F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8" b="91371" l="10000" r="90000">
                        <a14:foregroundMark x1="23929" y1="41371" x2="22286" y2="59391"/>
                        <a14:foregroundMark x1="29214" y1="51396" x2="51429" y2="52665"/>
                        <a14:foregroundMark x1="51429" y1="52665" x2="50571" y2="51650"/>
                        <a14:foregroundMark x1="39071" y1="43782" x2="37429" y2="66371"/>
                        <a14:foregroundMark x1="37429" y1="66371" x2="31071" y2="70305"/>
                        <a14:foregroundMark x1="31071" y1="70305" x2="31643" y2="70431"/>
                        <a14:foregroundMark x1="54000" y1="43020" x2="54714" y2="66371"/>
                        <a14:foregroundMark x1="54714" y1="66371" x2="56571" y2="78426"/>
                        <a14:foregroundMark x1="62786" y1="48096" x2="63214" y2="76777"/>
                        <a14:foregroundMark x1="63214" y1="76777" x2="66000" y2="86802"/>
                        <a14:foregroundMark x1="70214" y1="44036" x2="70643" y2="64721"/>
                        <a14:foregroundMark x1="65214" y1="44036" x2="74143" y2="43274"/>
                        <a14:foregroundMark x1="75786" y1="41117" x2="78429" y2="61294"/>
                        <a14:foregroundMark x1="78429" y1="61294" x2="78857" y2="62056"/>
                        <a14:foregroundMark x1="86071" y1="89721" x2="17714" y2="91624"/>
                        <a14:foregroundMark x1="36786" y1="44036" x2="41500" y2="43782"/>
                        <a14:foregroundMark x1="52643" y1="56726" x2="50714" y2="64213"/>
                        <a14:foregroundMark x1="46500" y1="6345" x2="46786" y2="11041"/>
                        <a14:foregroundMark x1="48214" y1="5838" x2="48214" y2="8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0999" y="2625271"/>
            <a:ext cx="8890000" cy="5003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C894C9-F3D0-6E4C-9B41-94FAF1F8E779}"/>
              </a:ext>
            </a:extLst>
          </p:cNvPr>
          <p:cNvSpPr txBox="1">
            <a:spLocks/>
          </p:cNvSpPr>
          <p:nvPr/>
        </p:nvSpPr>
        <p:spPr>
          <a:xfrm>
            <a:off x="1774134" y="1413931"/>
            <a:ext cx="8643730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what is the strategy?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CF363-7922-644B-9F3E-E9BFCEF0636D}"/>
              </a:ext>
            </a:extLst>
          </p:cNvPr>
          <p:cNvSpPr txBox="1"/>
          <p:nvPr/>
        </p:nvSpPr>
        <p:spPr>
          <a:xfrm>
            <a:off x="10933321" y="6552741"/>
            <a:ext cx="1258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Justin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Netti</a:t>
            </a:r>
            <a:endParaRPr lang="en-AU" sz="10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5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D288C-AC1E-064C-BA10-57F98DA189F9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D1CC1-1B73-9849-BBA4-3EA6729E73F8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AEE75-C295-234B-90E5-8F83CA8DC9A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8FEBF-D9B1-4742-B761-5DB96D41D01E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4711F-06C6-1344-B0E4-FE5EB30D0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C5EBE0-B02A-6B49-BB55-3805FABC5E64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957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E5B2-93D8-6947-9998-BE39554961E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2F6AC-6C26-164C-B696-1856CFA6F0CD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ED0A4-D02D-1740-BA16-8EC43961242C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641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2F59-27B7-6C41-BC41-18A63E0EBE4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7951D-D5B8-6A49-94AD-AC5A8A19C3AB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55BC7-4911-9E44-8703-E2D6C77F6893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76B71-45FC-7342-8428-C296B5BA449B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9006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18918-A804-A44D-A445-53483370274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C5D98C-5A4D-3C46-9A9E-EA0DD644A7FF}"/>
              </a:ext>
            </a:extLst>
          </p:cNvPr>
          <p:cNvSpPr txBox="1"/>
          <p:nvPr/>
        </p:nvSpPr>
        <p:spPr>
          <a:xfrm>
            <a:off x="9096375" y="4107073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9751A1"/>
                </a:solidFill>
                <a:latin typeface="Space Mono" panose="02000509040000020004" pitchFamily="49" charset="77"/>
              </a:rPr>
              <a:t>vervain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96A69-1D7F-A041-BC3F-8805DB054E2E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908D7-FB5D-CC46-A183-4AE2207771EA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86C8D-5DBC-AF4E-B18C-FCA029031BE9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739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0CB09-BC86-6843-9CFC-2B9DA171876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5411A-6FE5-964E-8B01-44940BE23113}"/>
              </a:ext>
            </a:extLst>
          </p:cNvPr>
          <p:cNvSpPr txBox="1"/>
          <p:nvPr/>
        </p:nvSpPr>
        <p:spPr>
          <a:xfrm>
            <a:off x="9096375" y="4699380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FD8324"/>
                </a:solidFill>
                <a:latin typeface="Space Mono" panose="02000509040000020004" pitchFamily="49" charset="77"/>
              </a:rPr>
              <a:t>pennyroyal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4C410-E349-8746-8952-89CA174C74DD}"/>
              </a:ext>
            </a:extLst>
          </p:cNvPr>
          <p:cNvSpPr txBox="1"/>
          <p:nvPr/>
        </p:nvSpPr>
        <p:spPr>
          <a:xfrm>
            <a:off x="9096375" y="4107073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9751A1"/>
                </a:solidFill>
                <a:latin typeface="Space Mono" panose="02000509040000020004" pitchFamily="49" charset="77"/>
              </a:rPr>
              <a:t>vervain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6B312-D26F-5745-930B-C7413FA0D3A3}"/>
              </a:ext>
            </a:extLst>
          </p:cNvPr>
          <p:cNvSpPr txBox="1"/>
          <p:nvPr/>
        </p:nvSpPr>
        <p:spPr>
          <a:xfrm>
            <a:off x="9096375" y="351476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51AE4F"/>
                </a:solidFill>
                <a:latin typeface="Space Mono" panose="02000509040000020004" pitchFamily="49" charset="77"/>
              </a:rPr>
              <a:t>globemallow</a:t>
            </a:r>
            <a:endParaRPr lang="en-AU" sz="1600" dirty="0">
              <a:solidFill>
                <a:srgbClr val="51AE4F"/>
              </a:solidFill>
              <a:latin typeface="Space Mono" panose="02000509040000020004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96749-9D95-0542-BB90-DD428C4EBB79}"/>
              </a:ext>
            </a:extLst>
          </p:cNvPr>
          <p:cNvSpPr txBox="1"/>
          <p:nvPr/>
        </p:nvSpPr>
        <p:spPr>
          <a:xfrm>
            <a:off x="9096375" y="2676236"/>
            <a:ext cx="181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solidFill>
                  <a:srgbClr val="3B7FB6"/>
                </a:solidFill>
                <a:latin typeface="Space Mono" panose="02000509040000020004" pitchFamily="49" charset="77"/>
              </a:rPr>
              <a:t>mediterranean</a:t>
            </a:r>
            <a:b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</a:br>
            <a:r>
              <a:rPr lang="en-AU" sz="1600" dirty="0">
                <a:solidFill>
                  <a:srgbClr val="3B7FB6"/>
                </a:solidFill>
                <a:latin typeface="Space Mono" panose="02000509040000020004" pitchFamily="49" charset="77"/>
              </a:rPr>
              <a:t>mustard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4CB103-B82A-0A47-A415-28EDD736EE0C}"/>
              </a:ext>
            </a:extLst>
          </p:cNvPr>
          <p:cNvSpPr txBox="1"/>
          <p:nvPr/>
        </p:nvSpPr>
        <p:spPr>
          <a:xfrm>
            <a:off x="9096375" y="1837707"/>
            <a:ext cx="1059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  <a:t>welted</a:t>
            </a:r>
            <a:br>
              <a:rPr lang="en-AU" sz="1600" dirty="0">
                <a:solidFill>
                  <a:srgbClr val="E12528"/>
                </a:solidFill>
                <a:latin typeface="Space Mono" panose="02000509040000020004" pitchFamily="49" charset="77"/>
              </a:rPr>
            </a:br>
            <a:r>
              <a:rPr lang="en-AU" sz="1600" dirty="0" err="1">
                <a:solidFill>
                  <a:srgbClr val="E12528"/>
                </a:solidFill>
                <a:latin typeface="Space Mono" panose="02000509040000020004" pitchFamily="49" charset="77"/>
              </a:rPr>
              <a:t>thitsle</a:t>
            </a:r>
            <a:endParaRPr lang="en-AU" sz="1600" dirty="0">
              <a:solidFill>
                <a:srgbClr val="E12528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4745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23283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69788" y="551090"/>
            <a:ext cx="44262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take home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1797636"/>
            <a:ext cx="831830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communities are not species pairs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effect of trade-off is small in communities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E7089-2A70-6943-90E9-81AFB5EBDB81}"/>
              </a:ext>
            </a:extLst>
          </p:cNvPr>
          <p:cNvSpPr/>
          <p:nvPr/>
        </p:nvSpPr>
        <p:spPr>
          <a:xfrm>
            <a:off x="1676400" y="2921071"/>
            <a:ext cx="888576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the more the merrier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density mechanisms dominate pollen competition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85F94-5A7E-2D45-B3BE-1213A46AF7A0}"/>
              </a:ext>
            </a:extLst>
          </p:cNvPr>
          <p:cNvSpPr/>
          <p:nvPr/>
        </p:nvSpPr>
        <p:spPr>
          <a:xfrm>
            <a:off x="1676400" y="5167940"/>
            <a:ext cx="92640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plants can be flexible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strategies to compete differ between communities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5EAE9-EFAA-494E-AB0C-235CB4D18281}"/>
              </a:ext>
            </a:extLst>
          </p:cNvPr>
          <p:cNvSpPr/>
          <p:nvPr/>
        </p:nvSpPr>
        <p:spPr>
          <a:xfrm>
            <a:off x="1676400" y="4044506"/>
            <a:ext cx="94532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being different is good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functional originality improves pollination serv.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5" grpId="0"/>
      <p:bldP spid="5" grpId="1"/>
      <p:bldP spid="7" grpId="0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23283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69788" y="551090"/>
            <a:ext cx="44262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take home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1797636"/>
            <a:ext cx="831830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communities are not species pairs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effect of trade-off is small in communities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BE7089-2A70-6943-90E9-81AFB5EBDB81}"/>
              </a:ext>
            </a:extLst>
          </p:cNvPr>
          <p:cNvSpPr/>
          <p:nvPr/>
        </p:nvSpPr>
        <p:spPr>
          <a:xfrm>
            <a:off x="1676400" y="2921071"/>
            <a:ext cx="8885766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the more the merrier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density mechanisms dominate pollen competition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F85F94-5A7E-2D45-B3BE-1213A46AF7A0}"/>
              </a:ext>
            </a:extLst>
          </p:cNvPr>
          <p:cNvSpPr/>
          <p:nvPr/>
        </p:nvSpPr>
        <p:spPr>
          <a:xfrm>
            <a:off x="1676400" y="5167940"/>
            <a:ext cx="926407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plants can be flexible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strategies to compete differ between communities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5EAE9-EFAA-494E-AB0C-235CB4D18281}"/>
              </a:ext>
            </a:extLst>
          </p:cNvPr>
          <p:cNvSpPr/>
          <p:nvPr/>
        </p:nvSpPr>
        <p:spPr>
          <a:xfrm>
            <a:off x="1676400" y="4044506"/>
            <a:ext cx="945322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being different is OK</a:t>
            </a:r>
          </a:p>
          <a:p>
            <a:r>
              <a:rPr lang="en-AU" sz="24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functional originality improves pollination serv.</a:t>
            </a:r>
          </a:p>
        </p:txBody>
      </p:sp>
    </p:spTree>
    <p:extLst>
      <p:ext uri="{BB962C8B-B14F-4D97-AF65-F5344CB8AC3E}">
        <p14:creationId xmlns:p14="http://schemas.microsoft.com/office/powerpoint/2010/main" val="1211984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CB5CE-EAB4-D347-B403-3F1F46D5AA7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39064"/>
            <a:chOff x="0" y="419201"/>
            <a:chExt cx="12192000" cy="6039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8541068" y="6209526"/>
              <a:ext cx="2888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0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9246963" y="6581001"/>
            <a:ext cx="2945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22573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09" y="790676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503E8-4BAB-2742-928B-F3D147A52F66}"/>
              </a:ext>
            </a:extLst>
          </p:cNvPr>
          <p:cNvGrpSpPr/>
          <p:nvPr/>
        </p:nvGrpSpPr>
        <p:grpSpPr>
          <a:xfrm>
            <a:off x="703509" y="248194"/>
            <a:ext cx="6219805" cy="6304547"/>
            <a:chOff x="703509" y="248194"/>
            <a:chExt cx="6219805" cy="63045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0ED714-A73F-1E48-95E6-EA03F9937C33}"/>
                </a:ext>
              </a:extLst>
            </p:cNvPr>
            <p:cNvSpPr/>
            <p:nvPr/>
          </p:nvSpPr>
          <p:spPr>
            <a:xfrm>
              <a:off x="703509" y="248194"/>
              <a:ext cx="6219805" cy="630454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423F2F-AC4F-0742-ACDC-BEA4B3800EDF}"/>
                </a:ext>
              </a:extLst>
            </p:cNvPr>
            <p:cNvSpPr txBox="1"/>
            <p:nvPr/>
          </p:nvSpPr>
          <p:spPr>
            <a:xfrm>
              <a:off x="2022490" y="2486819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quantity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34AFDB2-5EF4-5749-9CDE-8902D59E7950}"/>
                </a:ext>
              </a:extLst>
            </p:cNvPr>
            <p:cNvCxnSpPr/>
            <p:nvPr/>
          </p:nvCxnSpPr>
          <p:spPr>
            <a:xfrm flipV="1">
              <a:off x="2743200" y="1371636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2AA5F-9E03-C440-A5BE-9917B4AF1409}"/>
                </a:ext>
              </a:extLst>
            </p:cNvPr>
            <p:cNvSpPr txBox="1"/>
            <p:nvPr/>
          </p:nvSpPr>
          <p:spPr>
            <a:xfrm>
              <a:off x="4923884" y="502211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quality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EDD945-EAD2-FE41-B386-B3732F4E4E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496879" y="4932625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0755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C32A5-DEC9-284C-9D6E-90C7BBFBEB9F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309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0F045-C3A6-BE4B-BF43-D6251B021F47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459</Words>
  <Application>Microsoft Macintosh PowerPoint</Application>
  <PresentationFormat>Widescreen</PresentationFormat>
  <Paragraphs>117</Paragraphs>
  <Slides>30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63</cp:revision>
  <dcterms:created xsi:type="dcterms:W3CDTF">2018-10-08T22:24:29Z</dcterms:created>
  <dcterms:modified xsi:type="dcterms:W3CDTF">2018-10-24T14:04:15Z</dcterms:modified>
</cp:coreProperties>
</file>